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3" r:id="rId2"/>
    <p:sldId id="292" r:id="rId3"/>
    <p:sldId id="291" r:id="rId4"/>
    <p:sldId id="294" r:id="rId5"/>
    <p:sldId id="298" r:id="rId6"/>
    <p:sldId id="295" r:id="rId7"/>
    <p:sldId id="296" r:id="rId8"/>
  </p:sldIdLst>
  <p:sldSz cx="9144000" cy="6858000" type="screen4x3"/>
  <p:notesSz cx="7010400" cy="92964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johnson" initials="e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F1B21"/>
    <a:srgbClr val="CF21A9"/>
    <a:srgbClr val="A9A8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3487" autoAdjust="0"/>
  </p:normalViewPr>
  <p:slideViewPr>
    <p:cSldViewPr>
      <p:cViewPr>
        <p:scale>
          <a:sx n="90" d="100"/>
          <a:sy n="90" d="100"/>
        </p:scale>
        <p:origin x="-2166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44" y="-78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Cumulative</a:t>
            </a:r>
            <a:r>
              <a:rPr lang="en-US" sz="2000" baseline="0" dirty="0" smtClean="0"/>
              <a:t> Growth in Solar PV Through 2024</a:t>
            </a:r>
            <a:endParaRPr lang="en-US" sz="2000" dirty="0"/>
          </a:p>
        </c:rich>
      </c:tx>
      <c:layout>
        <c:manualLayout>
          <c:xMode val="edge"/>
          <c:yMode val="edge"/>
          <c:x val="0.23221833381938553"/>
          <c:y val="3.3898305084745811E-2"/>
        </c:manualLayout>
      </c:layout>
    </c:title>
    <c:plotArea>
      <c:layout>
        <c:manualLayout>
          <c:layoutTarget val="inner"/>
          <c:xMode val="edge"/>
          <c:yMode val="edge"/>
          <c:x val="0.1289750413142802"/>
          <c:y val="0.14756471173861888"/>
          <c:w val="0.85404965004376876"/>
          <c:h val="0.67462892569465038"/>
        </c:manualLayout>
      </c:layout>
      <c:barChart>
        <c:barDir val="col"/>
        <c:grouping val="clustered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/>
                    </a:pPr>
                    <a:r>
                      <a:rPr lang="en-US" sz="1800" b="1" dirty="0" smtClean="0"/>
                      <a:t>900</a:t>
                    </a:r>
                    <a:endParaRPr lang="en-US" sz="1800" b="1" dirty="0"/>
                  </a:p>
                </c:rich>
              </c:tx>
              <c:spPr/>
              <c:showVal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b="1" dirty="0" smtClean="0"/>
                      <a:t>2,400</a:t>
                    </a:r>
                    <a:endParaRPr lang="en-US" b="1" dirty="0"/>
                  </a:p>
                </c:rich>
              </c:tx>
              <c:showVal val="1"/>
            </c:dLbl>
            <c:delete val="1"/>
          </c:dLbls>
          <c:cat>
            <c:strRef>
              <c:f>'Sheet1'!$A$2:$A$12</c:f>
              <c:strCache>
                <c:ptCount val="11"/>
                <c:pt idx="0">
                  <c:v>Thru 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'Sheet1'!$B$2:$B$12</c:f>
              <c:numCache>
                <c:formatCode>General</c:formatCode>
                <c:ptCount val="11"/>
                <c:pt idx="0" formatCode="0.0">
                  <c:v>908</c:v>
                </c:pt>
                <c:pt idx="1">
                  <c:v>1233</c:v>
                </c:pt>
                <c:pt idx="2">
                  <c:v>1620</c:v>
                </c:pt>
                <c:pt idx="3">
                  <c:v>1772</c:v>
                </c:pt>
                <c:pt idx="4">
                  <c:v>1914</c:v>
                </c:pt>
                <c:pt idx="5">
                  <c:v>2040</c:v>
                </c:pt>
                <c:pt idx="6">
                  <c:v>2158</c:v>
                </c:pt>
                <c:pt idx="7">
                  <c:v>2232</c:v>
                </c:pt>
                <c:pt idx="8">
                  <c:v>2305</c:v>
                </c:pt>
                <c:pt idx="9">
                  <c:v>2378</c:v>
                </c:pt>
                <c:pt idx="10">
                  <c:v>2449</c:v>
                </c:pt>
              </c:numCache>
            </c:numRef>
          </c:val>
        </c:ser>
        <c:axId val="112625920"/>
        <c:axId val="192888192"/>
      </c:barChart>
      <c:catAx>
        <c:axId val="112625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2888192"/>
        <c:crosses val="autoZero"/>
        <c:auto val="1"/>
        <c:lblAlgn val="ctr"/>
        <c:lblOffset val="100"/>
      </c:catAx>
      <c:valAx>
        <c:axId val="19288819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Megawatts (MW)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3.124939243705768E-3"/>
              <c:y val="0.28880147524663657"/>
            </c:manualLayout>
          </c:layout>
        </c:title>
        <c:numFmt formatCode="0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126259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19209-5810-4160-AB14-971A63CBA8F4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D76DB-20B0-476E-918B-F200BEAC9C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9EDDEDB6-CD57-44C2-AB19-AC7D3BB8FF8E}" type="datetimeFigureOut">
              <a:rPr lang="en-US" smtClean="0"/>
              <a:pPr/>
              <a:t>4/15/2015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slide 23: http://www.iso-ne.com/static-assets/documents/committees/comm_wkgrps/prtcpnts_comm/pac/mtrls/2014/feb192014/a3_pv_forecast_dg_integration_update.pdf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675" r:id="rId3"/>
    <p:sldLayoutId id="2147483650" r:id="rId4"/>
    <p:sldLayoutId id="2147483664" r:id="rId5"/>
    <p:sldLayoutId id="2147483684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April 17, 2015 | Boston,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mtClean="0"/>
              <a:t>Jon Black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mtClean="0"/>
              <a:t>Lead Engineer, System Planning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New England Electricity </a:t>
            </a:r>
            <a:br>
              <a:rPr lang="en-US" smtClean="0"/>
            </a:br>
            <a:r>
              <a:rPr lang="en-US" smtClean="0"/>
              <a:t>Restructuring Roundtable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mtClean="0"/>
              <a:t>The Future of Solar Energy Resources in New England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190" y="1447800"/>
            <a:ext cx="53441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Rapid Growth of Solar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PV in New England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34290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Historically, solar photovoltaic (PV) resource deployment was low 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had little impact on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grid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Today, state policy goals in all New England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states are driving significant growth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Massachusetts is driving this growth with a goal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1,600 MW installed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by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67200" y="57150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Source: ISO survey of distribution owners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1752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From a handful, to over 900 MW in 5 years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34400" y="3581400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MW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06" name="Picture 91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8121" y="609600"/>
            <a:ext cx="485347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4419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u="sng" dirty="0" smtClean="0"/>
              <a:t>Note</a:t>
            </a:r>
            <a:r>
              <a:rPr lang="en-US" sz="1600" b="1" i="1" dirty="0" smtClean="0"/>
              <a:t>: total installed PV by municipality (MW)</a:t>
            </a:r>
            <a:endParaRPr lang="en-US" sz="1600" b="1" i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1524000"/>
          <a:ext cx="3352800" cy="4103160"/>
        </p:xfrm>
        <a:graphic>
          <a:graphicData uri="http://schemas.openxmlformats.org/drawingml/2006/table">
            <a:tbl>
              <a:tblPr lastCol="1">
                <a:tableStyleId>{08FB837D-C827-4EFA-A057-4D05807E0F7C}</a:tableStyleId>
              </a:tblPr>
              <a:tblGrid>
                <a:gridCol w="1447800"/>
                <a:gridCol w="1905000"/>
              </a:tblGrid>
              <a:tr h="1015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State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Installed </a:t>
                      </a:r>
                      <a:r>
                        <a:rPr lang="en-US" sz="2000" u="none" strike="noStrike" dirty="0" smtClean="0"/>
                        <a:t>Nameplate Capacity</a:t>
                      </a:r>
                    </a:p>
                    <a:p>
                      <a:pPr algn="ctr" fontAlgn="b"/>
                      <a:r>
                        <a:rPr lang="en-US" sz="2000" u="none" strike="noStrike" dirty="0" smtClean="0"/>
                        <a:t> (MW</a:t>
                      </a:r>
                      <a:r>
                        <a:rPr lang="en-US" sz="2000" u="none" strike="noStrike" baseline="-25000" dirty="0" smtClean="0"/>
                        <a:t>AC</a:t>
                      </a:r>
                      <a:r>
                        <a:rPr lang="en-US" sz="2000" u="none" strike="noStrike" dirty="0" smtClean="0"/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99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Massachusetts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666.83</a:t>
                      </a:r>
                      <a:endParaRPr lang="en-US" sz="1600" dirty="0">
                        <a:solidFill>
                          <a:srgbClr val="080808"/>
                        </a:solidFill>
                      </a:endParaRPr>
                    </a:p>
                  </a:txBody>
                  <a:tcPr anchor="b"/>
                </a:tc>
              </a:tr>
              <a:tr h="399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Connecticut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118.80</a:t>
                      </a:r>
                      <a:endParaRPr lang="en-US" sz="1600" dirty="0">
                        <a:solidFill>
                          <a:srgbClr val="080808"/>
                        </a:solidFill>
                      </a:endParaRPr>
                    </a:p>
                  </a:txBody>
                  <a:tcPr anchor="b"/>
                </a:tc>
              </a:tr>
              <a:tr h="399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Vermont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81.85</a:t>
                      </a:r>
                      <a:endParaRPr lang="en-US" sz="1600" dirty="0">
                        <a:solidFill>
                          <a:srgbClr val="080808"/>
                        </a:solidFill>
                      </a:endParaRPr>
                    </a:p>
                  </a:txBody>
                  <a:tcPr anchor="b"/>
                </a:tc>
              </a:tr>
              <a:tr h="399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Rhode </a:t>
                      </a:r>
                      <a:r>
                        <a:rPr lang="en-US" sz="1600" u="none" strike="noStrike" dirty="0"/>
                        <a:t>Island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18.21</a:t>
                      </a:r>
                      <a:endParaRPr lang="en-US" sz="1600" dirty="0">
                        <a:solidFill>
                          <a:srgbClr val="080808"/>
                        </a:solidFill>
                      </a:endParaRPr>
                    </a:p>
                  </a:txBody>
                  <a:tcPr anchor="b"/>
                </a:tc>
              </a:tr>
              <a:tr h="399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New </a:t>
                      </a:r>
                      <a:r>
                        <a:rPr lang="en-US" sz="1600" u="none" strike="noStrike" dirty="0"/>
                        <a:t>Hampshire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12.71</a:t>
                      </a:r>
                      <a:endParaRPr lang="en-US" sz="1600" dirty="0">
                        <a:solidFill>
                          <a:srgbClr val="080808"/>
                        </a:solidFill>
                      </a:endParaRPr>
                    </a:p>
                  </a:txBody>
                  <a:tcPr anchor="b"/>
                </a:tc>
              </a:tr>
              <a:tr h="399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Maine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10.38</a:t>
                      </a:r>
                      <a:endParaRPr lang="en-US" sz="1600" dirty="0">
                        <a:solidFill>
                          <a:srgbClr val="080808"/>
                        </a:solidFill>
                      </a:endParaRPr>
                    </a:p>
                  </a:txBody>
                  <a:tcPr anchor="b"/>
                </a:tc>
              </a:tr>
              <a:tr h="3993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/>
                        <a:t> New</a:t>
                      </a:r>
                      <a:r>
                        <a:rPr lang="en-US" sz="1600" u="none" strike="noStrike" baseline="0" dirty="0" smtClean="0"/>
                        <a:t> England Total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908.78</a:t>
                      </a:r>
                      <a:endParaRPr lang="en-US" sz="1600" b="1" dirty="0">
                        <a:solidFill>
                          <a:srgbClr val="080808"/>
                        </a:solidFill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PV Installations Are Located Close to Load</a:t>
            </a:r>
            <a:endParaRPr kumimoji="0" lang="en-US" sz="3800" b="1" i="0" u="none" strike="noStrike" kern="1200" cap="none" spc="0" normalizeH="0" noProof="0" dirty="0" smtClean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State and Federal Policies Drive Growth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638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Source: ISO survey of distribution owners, as of </a:t>
            </a:r>
          </a:p>
          <a:p>
            <a:pPr algn="just"/>
            <a:r>
              <a:rPr lang="en-US" sz="1200" dirty="0" smtClean="0"/>
              <a:t>12/31/14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ISO New England Takes Action to Plan for Growth of PV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Forecasting for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Established the Distributed Generation Forecast Working Group (DGFWG) in 2013 to provide advice on PV issues</a:t>
            </a:r>
          </a:p>
          <a:p>
            <a:r>
              <a:rPr lang="en-US" smtClean="0"/>
              <a:t>Working with the DGFWG, in 2014, the ISO developed the nation’s  first regionally-focused forecast of future growth of PV resources</a:t>
            </a:r>
          </a:p>
          <a:p>
            <a:r>
              <a:rPr lang="en-US" smtClean="0"/>
              <a:t>We just released the second solar PV forecast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Forecasting for Operations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Collaborating with industry leaders  to develop tools to account for PV within operational load forecasts</a:t>
            </a:r>
          </a:p>
          <a:p>
            <a:r>
              <a:rPr lang="en-US" smtClean="0"/>
              <a:t>This public-private partnership is using advanced computing technology to provide grid operators  with forecasts of PV performance</a:t>
            </a:r>
          </a:p>
          <a:p>
            <a:r>
              <a:rPr lang="en-US" smtClean="0"/>
              <a:t>Funded by the US Department of Energy and led by IBM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Comes the Sun</a:t>
            </a:r>
            <a:br>
              <a:rPr lang="en-US" dirty="0" smtClean="0"/>
            </a:br>
            <a:r>
              <a:rPr lang="en-US" sz="2400" b="0" i="1" dirty="0" smtClean="0"/>
              <a:t>Strong Growth in Solar PV Forecasted</a:t>
            </a:r>
            <a:endParaRPr lang="en-US" sz="2400" b="0" i="1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sz="quarter" idx="11"/>
          </p:nvPr>
        </p:nvGraphicFramePr>
        <p:xfrm>
          <a:off x="228600" y="15240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870938"/>
            <a:ext cx="861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Final PV Forecast</a:t>
            </a:r>
            <a:r>
              <a:rPr lang="en-US" sz="1000" i="1" dirty="0" smtClean="0"/>
              <a:t> </a:t>
            </a:r>
            <a:r>
              <a:rPr lang="en-US" sz="1000" dirty="0" smtClean="0"/>
              <a:t>(April 2015); Note: MW values are AC nameplate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PV Forecast Will Help Shape ISO Activities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PV forecast is used in transmission planning studies</a:t>
            </a:r>
          </a:p>
          <a:p>
            <a:pPr lvl="1"/>
            <a:r>
              <a:rPr lang="en-US" smtClean="0"/>
              <a:t>Needs Assessments and Solutions Studies </a:t>
            </a:r>
          </a:p>
          <a:p>
            <a:pPr lvl="1"/>
            <a:r>
              <a:rPr lang="en-US" smtClean="0"/>
              <a:t>Generator System Impact Studies </a:t>
            </a:r>
          </a:p>
          <a:p>
            <a:pPr lvl="1"/>
            <a:r>
              <a:rPr lang="en-US" smtClean="0"/>
              <a:t>Transmission Proposed Plan Application Supporting Studies </a:t>
            </a:r>
          </a:p>
          <a:p>
            <a:r>
              <a:rPr lang="en-US" smtClean="0"/>
              <a:t>The ISO is currently exploring how to reflect forecasted PV that will not participate in ISO markets in the long-term load forecast that will be used to calculate the quantity of the installed capacity requirement for the tenth Forward Capacity Auction to be held next year.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the Grid Management Perspective, Challenges Remain for PV Integration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 state-jurisdictional interconnection standards </a:t>
            </a:r>
          </a:p>
          <a:p>
            <a:pPr lvl="1"/>
            <a:r>
              <a:rPr lang="en-US" dirty="0" smtClean="0"/>
              <a:t>Are not intended for significant PV penetrations </a:t>
            </a:r>
          </a:p>
          <a:p>
            <a:pPr lvl="1"/>
            <a:r>
              <a:rPr lang="en-US" dirty="0" smtClean="0"/>
              <a:t>Do not provide adequate grid support</a:t>
            </a:r>
          </a:p>
          <a:p>
            <a:pPr lvl="1"/>
            <a:r>
              <a:rPr lang="en-US" dirty="0" smtClean="0"/>
              <a:t>Raise potential long-term reliability concerns</a:t>
            </a:r>
          </a:p>
          <a:p>
            <a:r>
              <a:rPr lang="en-US" dirty="0" smtClean="0"/>
              <a:t>Data Acquisition</a:t>
            </a:r>
          </a:p>
          <a:p>
            <a:pPr lvl="1"/>
            <a:r>
              <a:rPr lang="en-US" dirty="0" smtClean="0"/>
              <a:t>The ISO needs data from distributed resources to create an accurate forecast, but we don’t have direct access to this information</a:t>
            </a:r>
          </a:p>
          <a:p>
            <a:pPr lvl="2"/>
            <a:r>
              <a:rPr lang="en-US" dirty="0" smtClean="0"/>
              <a:t>Data needs include PV capacity and energy production</a:t>
            </a:r>
          </a:p>
          <a:p>
            <a:pPr lvl="2"/>
            <a:r>
              <a:rPr lang="en-US" dirty="0" smtClean="0"/>
              <a:t>Currently, the ISO relies on the states and utilities in an ad hoc basis for data collection</a:t>
            </a:r>
          </a:p>
          <a:p>
            <a:r>
              <a:rPr lang="en-US" dirty="0" smtClean="0"/>
              <a:t>The ISO is addressing PV integration challenges in a way that we believe will facilitate the achievement of public policy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so_white_cover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iso_white_cover</Template>
  <TotalTime>16552</TotalTime>
  <Words>471</Words>
  <Application>Microsoft Office PowerPoint</Application>
  <PresentationFormat>On-screen Show (4:3)</PresentationFormat>
  <Paragraphs>74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iso_white_cover</vt:lpstr>
      <vt:lpstr>Slide 1</vt:lpstr>
      <vt:lpstr>Rapid Growth of Solar PV in New England</vt:lpstr>
      <vt:lpstr>Slide 3</vt:lpstr>
      <vt:lpstr>ISO New England Takes Action to Plan for Growth of PV</vt:lpstr>
      <vt:lpstr>Here Comes the Sun Strong Growth in Solar PV Forecasted</vt:lpstr>
      <vt:lpstr>The PV Forecast Will Help Shape ISO Activities</vt:lpstr>
      <vt:lpstr>From the Grid Management Perspective, Challenges Remain for PV Integration </vt:lpstr>
    </vt:vector>
  </TitlesOfParts>
  <Company>ISO New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Black_new</dc:creator>
  <cp:lastModifiedBy>EWilkinson</cp:lastModifiedBy>
  <cp:revision>573</cp:revision>
  <dcterms:created xsi:type="dcterms:W3CDTF">2013-05-30T17:34:10Z</dcterms:created>
  <dcterms:modified xsi:type="dcterms:W3CDTF">2015-04-15T19:31:21Z</dcterms:modified>
</cp:coreProperties>
</file>